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402" r:id="rId3"/>
    <p:sldId id="403" r:id="rId4"/>
    <p:sldId id="467" r:id="rId5"/>
    <p:sldId id="468" r:id="rId6"/>
    <p:sldId id="443" r:id="rId7"/>
    <p:sldId id="448" r:id="rId8"/>
    <p:sldId id="469" r:id="rId9"/>
    <p:sldId id="465" r:id="rId10"/>
    <p:sldId id="449" r:id="rId11"/>
    <p:sldId id="450" r:id="rId12"/>
    <p:sldId id="408" r:id="rId13"/>
    <p:sldId id="470" r:id="rId14"/>
    <p:sldId id="471" r:id="rId15"/>
    <p:sldId id="472" r:id="rId16"/>
    <p:sldId id="473" r:id="rId17"/>
    <p:sldId id="457" r:id="rId18"/>
    <p:sldId id="458" r:id="rId19"/>
    <p:sldId id="474" r:id="rId20"/>
    <p:sldId id="460" r:id="rId21"/>
    <p:sldId id="412" r:id="rId22"/>
    <p:sldId id="413" r:id="rId23"/>
    <p:sldId id="439" r:id="rId24"/>
    <p:sldId id="463" r:id="rId25"/>
    <p:sldId id="464" r:id="rId26"/>
    <p:sldId id="475" r:id="rId27"/>
    <p:sldId id="400" r:id="rId28"/>
    <p:sldId id="399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67"/>
            <p14:sldId id="468"/>
            <p14:sldId id="443"/>
          </p14:sldIdLst>
        </p14:section>
        <p14:section name="Course Details" id="{8D645781-968B-4BDA-8519-3394884E11BA}">
          <p14:sldIdLst>
            <p14:sldId id="448"/>
            <p14:sldId id="469"/>
            <p14:sldId id="465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70"/>
          </p14:sldIdLst>
        </p14:section>
        <p14:section name="More Details" id="{26172899-1A84-4F24-9426-1E79B8469A9C}">
          <p14:sldIdLst>
            <p14:sldId id="471"/>
            <p14:sldId id="472"/>
            <p14:sldId id="473"/>
          </p14:sldIdLst>
        </p14:section>
        <p14:section name="Evaluation and Exams" id="{D1F5D419-28A6-4122-BA6E-0EDF48DB2954}">
          <p14:sldIdLst>
            <p14:sldId id="457"/>
            <p14:sldId id="458"/>
            <p14:sldId id="474"/>
            <p14:sldId id="460"/>
          </p14:sldIdLst>
        </p14:section>
        <p14:section name="Resources" id="{96CC1CDB-84AB-4B8B-A303-887466D1B82B}">
          <p14:sldIdLst>
            <p14:sldId id="412"/>
            <p14:sldId id="413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75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581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661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2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188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12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slide" Target="slide6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facebook.com/groups/SoftUniCsharpWebMay2018/" TargetMode="External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hyperlink" Target="https://softuni.bg/forum/categories/31/csharp-mvc-frameworks-asp-n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www.microsoft.com/en-us/sql-server/sql-server-editions-expre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7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4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6300" y="540596"/>
            <a:ext cx="97390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MVC Frameworks – ASP.NET Core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431501" y="1994225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7345" y="3833999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389067" y="3354301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MVC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78D69D-772B-4E4D-9FF3-E5F8D86C9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17" y="3657600"/>
            <a:ext cx="5060482" cy="257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Architecture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 </a:t>
            </a:r>
            <a:r>
              <a:rPr lang="en-US" sz="2400" dirty="0" smtClean="0"/>
              <a:t>– areas</a:t>
            </a:r>
            <a:r>
              <a:rPr lang="en-US" sz="2400" dirty="0"/>
              <a:t>, </a:t>
            </a:r>
            <a:r>
              <a:rPr lang="en-US" sz="2400" dirty="0" smtClean="0"/>
              <a:t>service layer, model binders, </a:t>
            </a:r>
            <a:r>
              <a:rPr lang="en-US" sz="2400" dirty="0" err="1"/>
              <a:t>IoC</a:t>
            </a:r>
            <a:r>
              <a:rPr lang="en-US" sz="2400" dirty="0"/>
              <a:t> &amp; </a:t>
            </a:r>
            <a:r>
              <a:rPr lang="en-US" sz="2400" dirty="0" smtClean="0"/>
              <a:t>auto-mapping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Architecture II </a:t>
            </a:r>
            <a:r>
              <a:rPr lang="en-US" sz="2400" noProof="1"/>
              <a:t>– </a:t>
            </a:r>
            <a:r>
              <a:rPr lang="en-US" sz="2400" noProof="1" smtClean="0"/>
              <a:t>Session, security, cache</a:t>
            </a:r>
            <a:r>
              <a:rPr lang="en-US" sz="2400" noProof="1"/>
              <a:t>, </a:t>
            </a:r>
            <a:r>
              <a:rPr lang="en-US" sz="2400" noProof="1" smtClean="0"/>
              <a:t>localization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Unit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Testing </a:t>
            </a:r>
            <a:r>
              <a:rPr lang="en-US" sz="2400" noProof="1"/>
              <a:t>– Unit tests, </a:t>
            </a:r>
            <a:r>
              <a:rPr lang="en-US" sz="2400" noProof="1" smtClean="0"/>
              <a:t>mocking / fakes, functional tests, Razor pages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ASP.NET Pipeline </a:t>
            </a:r>
            <a:r>
              <a:rPr lang="en-US" sz="24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400" noProof="1"/>
              <a:t>Request method pipe </a:t>
            </a:r>
            <a:r>
              <a:rPr lang="en-US" sz="2400" noProof="1" smtClean="0"/>
              <a:t>override, ASP.NET application lifecycle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Web API </a:t>
            </a:r>
            <a:r>
              <a:rPr lang="en-US" sz="2400" dirty="0"/>
              <a:t>– REST Standard, </a:t>
            </a:r>
            <a:r>
              <a:rPr lang="en-US" sz="2400" dirty="0" smtClean="0"/>
              <a:t>developing / consuming services</a:t>
            </a:r>
            <a:r>
              <a:rPr lang="en-US" sz="2400" dirty="0"/>
              <a:t>, </a:t>
            </a:r>
            <a:r>
              <a:rPr lang="en-US" sz="2400" dirty="0" smtClean="0"/>
              <a:t>CORS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SignalR</a:t>
            </a:r>
            <a:r>
              <a:rPr lang="en-US" sz="2400" noProof="1" smtClean="0"/>
              <a:t> – Building a real-time application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Other Concepts </a:t>
            </a:r>
            <a:r>
              <a:rPr lang="en-US" sz="2400" noProof="1" smtClean="0"/>
              <a:t>– file upload, logging, etc.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Individual Project </a:t>
            </a:r>
            <a:r>
              <a:rPr lang="en-US" sz="2400" noProof="1" smtClean="0"/>
              <a:t>– Building a real application with ASP.NET </a:t>
            </a:r>
            <a:r>
              <a:rPr lang="en-US" sz="2400" dirty="0" smtClean="0"/>
              <a:t>Core, throughout the course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Course Program (2)</a:t>
            </a:r>
          </a:p>
        </p:txBody>
      </p:sp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1096" y="1151121"/>
            <a:ext cx="11009399" cy="502107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Programmer / .NET / Full-Stack / </a:t>
            </a:r>
            <a:br>
              <a:rPr lang="en-US" dirty="0"/>
            </a:br>
            <a:r>
              <a:rPr lang="en-US" dirty="0"/>
              <a:t>Web developer Trainer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Various programming courses to beginners </a:t>
            </a:r>
            <a:br>
              <a:rPr lang="en-US" dirty="0"/>
            </a:br>
            <a:r>
              <a:rPr lang="en-US" dirty="0"/>
              <a:t>and experienced developers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Scientific (and popular) lectures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Scientist / Enthusiast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MSc in </a:t>
            </a:r>
            <a:r>
              <a:rPr lang="en-US" dirty="0"/>
              <a:t>Astrophysics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Overall nerd</a:t>
            </a:r>
            <a:endParaRPr lang="en-GB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CCF89-0641-428B-8C76-C83F06FF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676400"/>
            <a:ext cx="350520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522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C# Web Dev Basics: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Duration, Schedule, Languages, etc. 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1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</a:t>
            </a:r>
            <a:r>
              <a:rPr lang="en-US" sz="3600" dirty="0">
                <a:latin typeface="Consolas" panose="020B0609020204030204" pitchFamily="49" charset="0"/>
              </a:rPr>
              <a:t>~</a:t>
            </a:r>
            <a:r>
              <a:rPr lang="en-US" sz="3600" dirty="0" smtClean="0">
                <a:latin typeface="Consolas" panose="020B0609020204030204" pitchFamily="49" charset="0"/>
              </a:rPr>
              <a:t>50</a:t>
            </a:r>
            <a:r>
              <a:rPr lang="en-US" sz="3600" dirty="0" smtClean="0"/>
              <a:t> </a:t>
            </a:r>
            <a:r>
              <a:rPr lang="en-US" sz="3600" dirty="0"/>
              <a:t>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</a:t>
            </a:r>
            <a:r>
              <a:rPr lang="en-US" sz="3600" dirty="0">
                <a:latin typeface="Consolas" panose="020B0609020204030204" pitchFamily="49" charset="0"/>
              </a:rPr>
              <a:t>~60</a:t>
            </a:r>
            <a:r>
              <a:rPr lang="en-US" sz="3600" dirty="0"/>
              <a:t> hours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Project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</a:t>
            </a:r>
            <a:r>
              <a:rPr lang="en-US" sz="3600" dirty="0" smtClean="0">
                <a:latin typeface="Consolas" panose="020B0609020204030204" pitchFamily="49" charset="0"/>
              </a:rPr>
              <a:t>0+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Final project</a:t>
            </a:r>
            <a:r>
              <a:rPr lang="en-US" sz="3600" dirty="0" smtClean="0"/>
              <a:t>: </a:t>
            </a:r>
            <a:r>
              <a:rPr lang="en-US" sz="3600" dirty="0" smtClean="0">
                <a:latin typeface="Consolas" panose="020B0609020204030204" pitchFamily="49" charset="0"/>
              </a:rPr>
              <a:t>10+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</a:t>
            </a:r>
            <a:r>
              <a:rPr lang="en-US" sz="3600" dirty="0" smtClean="0"/>
              <a:t>2 July </a:t>
            </a:r>
            <a:r>
              <a:rPr lang="en-US" sz="3600" dirty="0"/>
              <a:t>– </a:t>
            </a:r>
            <a:r>
              <a:rPr lang="en-US" sz="3600" dirty="0" smtClean="0"/>
              <a:t>13 August </a:t>
            </a:r>
            <a:r>
              <a:rPr lang="en-US" sz="3600" dirty="0"/>
              <a:t>2018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26 August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C# Web Dev Basics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4572000"/>
            <a:ext cx="8709872" cy="820600"/>
          </a:xfrm>
        </p:spPr>
        <p:txBody>
          <a:bodyPr/>
          <a:lstStyle/>
          <a:p>
            <a:r>
              <a:rPr lang="en-US" dirty="0"/>
              <a:t>C# MVC Frameworks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Individual Project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</a:t>
            </a: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web development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application</a:t>
            </a:r>
          </a:p>
          <a:p>
            <a:pPr lvl="2"/>
            <a:r>
              <a:rPr lang="en-US" dirty="0" smtClean="0"/>
              <a:t>Based on predefined requirements</a:t>
            </a:r>
          </a:p>
          <a:p>
            <a:pPr lvl="2"/>
            <a:r>
              <a:rPr lang="en-US" dirty="0" smtClean="0"/>
              <a:t>Applying best practices in</a:t>
            </a:r>
            <a:br>
              <a:rPr lang="en-US" dirty="0" smtClean="0"/>
            </a:br>
            <a:r>
              <a:rPr lang="en-US" dirty="0" smtClean="0"/>
              <a:t>software development</a:t>
            </a:r>
          </a:p>
          <a:p>
            <a:pPr lvl="1"/>
            <a:r>
              <a:rPr lang="en-US" dirty="0" smtClean="0"/>
              <a:t>On-site defense</a:t>
            </a:r>
          </a:p>
          <a:p>
            <a:pPr lvl="2"/>
            <a:r>
              <a:rPr lang="en-US" dirty="0" smtClean="0"/>
              <a:t>Present your project in a limited time</a:t>
            </a:r>
          </a:p>
          <a:p>
            <a:pPr lvl="3"/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MVC Frameworks: ASP.NET Core Exam</a:t>
            </a:r>
            <a:endParaRPr lang="en-US" dirty="0"/>
          </a:p>
        </p:txBody>
      </p:sp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93" y="3837356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 smtClean="0"/>
              <a:t>Solutions </a:t>
            </a:r>
            <a:r>
              <a:rPr lang="en-US" dirty="0"/>
              <a:t>are submitted on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course page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5C56E79-DC66-4C6A-AE33-DBAC0F0D9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303384"/>
                  </p:ext>
                </p:extLst>
              </p:nvPr>
            </p:nvGraphicFramePr>
            <p:xfrm>
              <a:off x="760412" y="1371600"/>
              <a:ext cx="3927510" cy="2209800"/>
            </p:xfrm>
            <a:graphic>
              <a:graphicData uri="http://schemas.microsoft.com/office/powerpoint/2016/slidezoom">
                <pslz:sldZm>
                  <pslz:sldZmObj sldId="448" cId="2736560200">
                    <pslz:zmPr id="{A86B32E1-1328-4261-9D18-DB686EB2484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5C56E79-DC66-4C6A-AE33-DBAC0F0D9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412" y="1371600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A80DBC1-4549-4C5A-8501-18591406CA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4155946"/>
                  </p:ext>
                </p:extLst>
              </p:nvPr>
            </p:nvGraphicFramePr>
            <p:xfrm>
              <a:off x="7542212" y="1371600"/>
              <a:ext cx="3927510" cy="2209800"/>
            </p:xfrm>
            <a:graphic>
              <a:graphicData uri="http://schemas.microsoft.com/office/powerpoint/2016/slidezoom">
                <pslz:sldZm>
                  <pslz:sldZmObj sldId="408" cId="1616137784">
                    <pslz:zmPr id="{216FC813-199F-44EE-AA13-265E08FB550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A80DBC1-4549-4C5A-8501-18591406C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2" y="1371600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4EA0ACF-0C53-44F6-BA20-DFD0426E38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78236"/>
                  </p:ext>
                </p:extLst>
              </p:nvPr>
            </p:nvGraphicFramePr>
            <p:xfrm>
              <a:off x="760412" y="3955002"/>
              <a:ext cx="3927510" cy="2209800"/>
            </p:xfrm>
            <a:graphic>
              <a:graphicData uri="http://schemas.microsoft.com/office/powerpoint/2016/slidezoom">
                <pslz:sldZm>
                  <pslz:sldZmObj sldId="418" cId="3994140533">
                    <pslz:zmPr id="{57FD14E6-E691-4913-BEBC-7F7BD53178D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4EA0ACF-0C53-44F6-BA20-DFD0426E3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12" y="3955002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26E1F44-8CB0-4CDA-8F8B-13C74F6640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02889"/>
                  </p:ext>
                </p:extLst>
              </p:nvPr>
            </p:nvGraphicFramePr>
            <p:xfrm>
              <a:off x="7542212" y="3955002"/>
              <a:ext cx="3927510" cy="2209800"/>
            </p:xfrm>
            <a:graphic>
              <a:graphicData uri="http://schemas.microsoft.com/office/powerpoint/2016/slidezoom">
                <pslz:sldZm>
                  <pslz:sldZmObj sldId="412" cId="545220809">
                    <pslz:zmPr id="{8423F923-BE4A-4D13-950E-CE06CEA67B5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26E1F44-8CB0-4CDA-8F8B-13C74F6640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2212" y="3955002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Web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https://softuni.bg/courses/asp-net-mvc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https://softuni.bg/forum/categories/31/csharp-mvc-frameworks-asp-net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://facebook.com/groups/SoftUniCsharpWebMay2018/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Microsoft SQL Server</a:t>
            </a:r>
            <a:r>
              <a:rPr lang="en-US" dirty="0"/>
              <a:t> (a free version of MSSQL Server)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724400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F393C-CF9D-483C-9C0F-83D57BA8E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826907"/>
            <a:ext cx="4257675" cy="1076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An Individual Project, build </a:t>
            </a:r>
            <a:br>
              <a:rPr lang="en-US" dirty="0"/>
            </a:br>
            <a:r>
              <a:rPr lang="en-US" dirty="0"/>
              <a:t>throughout the Course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79" y="4780003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61" y="4768042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16" y="241706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73245D-7776-4EE2-B30B-2AA1BF9E97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2" y="1313126"/>
            <a:ext cx="2209800" cy="1412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7F9CF-2763-49F2-9F08-7BD3926D6F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5052" y="1817150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  <a:hlinkClick r:id="rId3"/>
              </a:rPr>
              <a:t>https://softuni.bg/courses/asp-net-mvc</a:t>
            </a:r>
            <a:endParaRPr lang="en-US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</a:t>
            </a:r>
            <a:r>
              <a:rPr lang="en-US" dirty="0" smtClean="0"/>
              <a:t>MVC Frameworks </a:t>
            </a:r>
            <a:r>
              <a:rPr lang="en-US" dirty="0" smtClean="0"/>
              <a:t>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7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4605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31799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MVC  Frameworks – ASP.NET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C#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02-July-2018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26-August-2018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C# Web Development Basics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Lessons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+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exercises + exam</a:t>
            </a:r>
            <a:endParaRPr lang="bg-BG" sz="1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6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weeks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*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Start: 14-May-2018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Exam: 01-July-2018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Web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Last week of August 2018 &amp;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First week of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September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14-May-2018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1-July-2018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50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August-2018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3" y="1295400"/>
            <a:ext cx="86106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3BE60"/>
                </a:solidFill>
              </a:rPr>
              <a:t>C# MVC Frameworks </a:t>
            </a:r>
            <a:r>
              <a:rPr lang="en-US" dirty="0"/>
              <a:t>course provides</a:t>
            </a:r>
            <a:endParaRPr lang="bg-BG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In-depth </a:t>
            </a:r>
            <a:r>
              <a:rPr lang="en-US" dirty="0"/>
              <a:t>knowledge in the ASP.NET Core Framework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Knowledge for creating </a:t>
            </a:r>
            <a:r>
              <a:rPr lang="en-US" dirty="0" smtClean="0"/>
              <a:t>RESTful services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Architectural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Best practices in modern ASP.NET Core </a:t>
            </a:r>
            <a:r>
              <a:rPr lang="en-US" dirty="0" smtClean="0"/>
              <a:t>applications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Deployment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F7C16-ED72-45C1-BEE5-D7E7D70FD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12" y="1646650"/>
            <a:ext cx="2946400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DFF75-6CE3-42CA-A18A-B7B776A7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3" y="4138428"/>
            <a:ext cx="2946400" cy="202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19656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ASP.NET Core Intro </a:t>
            </a:r>
            <a:r>
              <a:rPr lang="en-US" sz="2800" dirty="0"/>
              <a:t>–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Overview, setup, components, architecture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Razor Pages </a:t>
            </a:r>
            <a:r>
              <a:rPr lang="en-US" sz="2800" dirty="0" smtClean="0"/>
              <a:t>– a new look at an old concept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MVC Essentials </a:t>
            </a:r>
            <a:r>
              <a:rPr lang="en-US" sz="2800" dirty="0"/>
              <a:t>– </a:t>
            </a:r>
            <a:r>
              <a:rPr lang="en-US" sz="2800" dirty="0" smtClean="0"/>
              <a:t>Routing</a:t>
            </a:r>
            <a:r>
              <a:rPr lang="en-US" sz="2800" dirty="0"/>
              <a:t>, </a:t>
            </a:r>
            <a:r>
              <a:rPr lang="en-US" sz="2800" dirty="0" smtClean="0"/>
              <a:t>controllers</a:t>
            </a:r>
            <a:r>
              <a:rPr lang="en-US" sz="2800" dirty="0"/>
              <a:t>, </a:t>
            </a:r>
            <a:r>
              <a:rPr lang="en-US" sz="2800" dirty="0" smtClean="0"/>
              <a:t>middlewares, Razor basics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Razor Engine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Advanced </a:t>
            </a:r>
            <a:r>
              <a:rPr lang="en-US" sz="2800" dirty="0" smtClean="0"/>
              <a:t>syntax</a:t>
            </a:r>
            <a:r>
              <a:rPr lang="en-US" sz="2800" dirty="0"/>
              <a:t>, </a:t>
            </a:r>
            <a:r>
              <a:rPr lang="en-US" sz="2800" dirty="0" smtClean="0"/>
              <a:t>controls and helpers, validation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Lifecycle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 smtClean="0"/>
              <a:t>methods, built-in filters, custom </a:t>
            </a:r>
            <a:r>
              <a:rPr lang="en-US" sz="2800" dirty="0"/>
              <a:t>filters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Identity </a:t>
            </a:r>
            <a:r>
              <a:rPr lang="en-US" sz="2800" dirty="0"/>
              <a:t>– Authentication, </a:t>
            </a:r>
            <a:r>
              <a:rPr lang="en-US" sz="2800" dirty="0" smtClean="0"/>
              <a:t>roles</a:t>
            </a:r>
            <a:r>
              <a:rPr lang="en-US" sz="2800" dirty="0"/>
              <a:t>, Identity </a:t>
            </a:r>
            <a:r>
              <a:rPr lang="en-US" sz="2800" dirty="0" smtClean="0"/>
              <a:t>filters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Program</a:t>
            </a:r>
          </a:p>
        </p:txBody>
      </p:sp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381</TotalTime>
  <Words>856</Words>
  <Application>Microsoft Office PowerPoint</Application>
  <PresentationFormat>Custom</PresentationFormat>
  <Paragraphs>186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C# MVC Frameworks – ASP.NET Core</vt:lpstr>
      <vt:lpstr>Table of Contents</vt:lpstr>
      <vt:lpstr>SoftUni Diamond Partners</vt:lpstr>
      <vt:lpstr>SoftUni Diamond Partners</vt:lpstr>
      <vt:lpstr>Questions</vt:lpstr>
      <vt:lpstr>C# MVC  Frameworks – ASP.NET Core</vt:lpstr>
      <vt:lpstr>C# Web Module at SoftUni – Timeline</vt:lpstr>
      <vt:lpstr>Course Objectives</vt:lpstr>
      <vt:lpstr>Course Program</vt:lpstr>
      <vt:lpstr>Course Program (2)</vt:lpstr>
      <vt:lpstr>The Trainers Team</vt:lpstr>
      <vt:lpstr>Trainers Team</vt:lpstr>
      <vt:lpstr>C# Web Dev Basics: More Details </vt:lpstr>
      <vt:lpstr>Training Duration – C# Web Dev Basics</vt:lpstr>
      <vt:lpstr>Learn to Search in Internet &amp; Find Solutions!</vt:lpstr>
      <vt:lpstr>C# MVC Frameworks</vt:lpstr>
      <vt:lpstr>Scoring System</vt:lpstr>
      <vt:lpstr>C# MVC Frameworks: ASP.NET Core Exam</vt:lpstr>
      <vt:lpstr>Homework Assignments</vt:lpstr>
      <vt:lpstr>Resources</vt:lpstr>
      <vt:lpstr>C# Web Course Web Site, Forum and FB Group</vt:lpstr>
      <vt:lpstr>Software University Learning System (SULS)</vt:lpstr>
      <vt:lpstr>Required Software</vt:lpstr>
      <vt:lpstr>Summary</vt:lpstr>
      <vt:lpstr>C# MVC Frameworks – 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Yordan Darakchiev</cp:lastModifiedBy>
  <cp:revision>150</cp:revision>
  <dcterms:created xsi:type="dcterms:W3CDTF">2014-01-02T17:00:34Z</dcterms:created>
  <dcterms:modified xsi:type="dcterms:W3CDTF">2018-07-04T11:42:44Z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